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1" r:id="rId6"/>
    <p:sldId id="264" r:id="rId7"/>
    <p:sldId id="263" r:id="rId8"/>
    <p:sldId id="265" r:id="rId9"/>
    <p:sldId id="266" r:id="rId10"/>
    <p:sldId id="259" r:id="rId11"/>
    <p:sldId id="260" r:id="rId12"/>
    <p:sldId id="262" r:id="rId13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Kingred Modern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5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61971" y="2362878"/>
            <a:ext cx="13862668" cy="97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5"/>
              </a:lnSpc>
            </a:pPr>
            <a:r>
              <a:rPr lang="en-US" sz="570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DATA ANALYTICS USING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1580" y="1453911"/>
            <a:ext cx="13999088" cy="141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7"/>
              </a:lnSpc>
            </a:pPr>
            <a:r>
              <a:rPr lang="en-US" sz="81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RESULTS AND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2412" y="2957198"/>
            <a:ext cx="10518869" cy="283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Findings: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Sales range: $0.44 to $22,638.48, Average: $462.80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Profit average: $56.59, affected by high discounts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Shipping costs: Average $12.87, vary by region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Discounts: Range 0%-80%, impact on profitability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62682" y="6303138"/>
            <a:ext cx="10886294" cy="226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Highlights: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Central America: High sales but inconsistent profits.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EMEA leads in sales for Classic Cars.</a:t>
            </a:r>
          </a:p>
          <a:p>
            <a:pPr algn="l">
              <a:lnSpc>
                <a:spcPts val="4546"/>
              </a:lnSpc>
            </a:pPr>
            <a:endParaRPr lang="en-US" sz="3247" dirty="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18608" y="929943"/>
            <a:ext cx="8179836" cy="149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DISCUSSION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9748" y="2779197"/>
            <a:ext cx="11708005" cy="626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•Observations: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Regional Performance: Untapped potential in Central America.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Discounts: Over-discounting impacts profitability.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Seasonal Trends: Strong Q4 sales; mid-year promotions needed.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Shipping Costs: High costs reduce profits in low-margin categories.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•Suggestions: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Tailored strategies for underperforming regions.</a:t>
            </a:r>
          </a:p>
          <a:p>
            <a:pPr algn="l">
              <a:lnSpc>
                <a:spcPts val="4546"/>
              </a:lnSpc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759706"/>
            <a:ext cx="9791436" cy="27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</a:t>
            </a:r>
          </a:p>
          <a:p>
            <a:pPr algn="ctr">
              <a:lnSpc>
                <a:spcPts val="12177"/>
              </a:lnSpc>
            </a:pPr>
            <a:r>
              <a:rPr lang="en-US" sz="8698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819150"/>
            <a:ext cx="9791436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4572" y="2940569"/>
            <a:ext cx="14939962" cy="149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484" lvl="1" indent="-307242" algn="l">
              <a:lnSpc>
                <a:spcPts val="3984"/>
              </a:lnSpc>
              <a:buFont typeface="Arial"/>
              <a:buChar char="•"/>
            </a:pPr>
            <a:r>
              <a:rPr lang="en-US" sz="2846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THIS REPORT ANALYZES THE GLOBAL SUPERSTORE DATASET TO UNCOVER ACTIONABLE INSIGHTS FOR STRATEGIC DECISION-MAKING AND BUSINESS PERFORMANCE ENHANCEMENT.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5149" y="4839952"/>
            <a:ext cx="14852701" cy="236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660" lvl="1" indent="-291330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KEY GOALS INCLUDE:</a:t>
            </a:r>
          </a:p>
          <a:p>
            <a:pPr marL="582660" lvl="1" indent="-291330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IDENTIFYING SALES AND PROFITABILITY TRENDS.</a:t>
            </a:r>
          </a:p>
          <a:p>
            <a:pPr marL="582660" lvl="1" indent="-291330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EVALUATING THE IMPACT OF DISCOUNTS AND SHIPPING COSTS ON PROFITS.</a:t>
            </a:r>
          </a:p>
          <a:p>
            <a:pPr marL="582660" lvl="1" indent="-291330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RECOMMENDING STRATEGIES TO OPTIMIZE REVENUE AND OPERATIONAL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1316242"/>
            <a:ext cx="11453010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0820" y="4189482"/>
            <a:ext cx="5279439" cy="397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•Dataset Overview:</a:t>
            </a:r>
          </a:p>
          <a:p>
            <a:pPr algn="l">
              <a:lnSpc>
                <a:spcPts val="3978"/>
              </a:lnSpc>
            </a:pPr>
            <a:r>
              <a:rPr lang="en-US" sz="284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Source: Global Superstore dataset</a:t>
            </a:r>
          </a:p>
          <a:p>
            <a:pPr algn="l">
              <a:lnSpc>
                <a:spcPts val="3978"/>
              </a:lnSpc>
            </a:pPr>
            <a:r>
              <a:rPr lang="en-US" sz="284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Data: 24 attributes, 2,823 records</a:t>
            </a:r>
          </a:p>
          <a:p>
            <a:pPr algn="l">
              <a:lnSpc>
                <a:spcPts val="3978"/>
              </a:lnSpc>
            </a:pPr>
            <a:r>
              <a:rPr lang="en-US" sz="284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Tools: Python libraries (Pandas, Matplotlib, Seaborn)</a:t>
            </a:r>
          </a:p>
          <a:p>
            <a:pPr algn="l">
              <a:lnSpc>
                <a:spcPts val="3978"/>
              </a:lnSpc>
            </a:pPr>
            <a:endParaRPr lang="en-US" sz="284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93059" y="4132332"/>
            <a:ext cx="757761" cy="9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88716" y="4179957"/>
            <a:ext cx="5399094" cy="38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•Approach: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Data Cleaning and Preparation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Exploratory Data Analysis (EDA)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•- Insights Generation</a:t>
            </a:r>
          </a:p>
          <a:p>
            <a:pPr algn="l">
              <a:lnSpc>
                <a:spcPts val="4331"/>
              </a:lnSpc>
            </a:pPr>
            <a:endParaRPr lang="en-US" sz="3093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15425" y="4132332"/>
            <a:ext cx="757761" cy="9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2.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AE26-F6A3-00D1-DE98-1B6D9C01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28B844-02AF-913B-1868-973F62C0DBA6}"/>
              </a:ext>
            </a:extLst>
          </p:cNvPr>
          <p:cNvSpPr/>
          <p:nvPr/>
        </p:nvSpPr>
        <p:spPr>
          <a:xfrm>
            <a:off x="-228963" y="-574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0D2191-3F5C-0E04-8268-6E141E8B8EAB}"/>
              </a:ext>
            </a:extLst>
          </p:cNvPr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E227805-5D22-8D91-3567-A8D19E34BDFF}"/>
              </a:ext>
            </a:extLst>
          </p:cNvPr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145F2C7-71B5-6773-52B4-1A4EB8BE390C}"/>
              </a:ext>
            </a:extLst>
          </p:cNvPr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66FD9D-F3C7-2FAA-E1A0-980E480F099C}"/>
              </a:ext>
            </a:extLst>
          </p:cNvPr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AC4CEFA-EBBE-ACBA-9CBA-0CD6E78502D0}"/>
              </a:ext>
            </a:extLst>
          </p:cNvPr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934F39D-AA74-19AA-98B8-52D5D1389007}"/>
              </a:ext>
            </a:extLst>
          </p:cNvPr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AE33012-9A92-1BBF-500F-8AFE38741CC3}"/>
              </a:ext>
            </a:extLst>
          </p:cNvPr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02CBD7-4420-A0E6-20B0-01E77792A3FB}"/>
              </a:ext>
            </a:extLst>
          </p:cNvPr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934D490-3C73-C554-2982-4563FDF0EA97}"/>
              </a:ext>
            </a:extLst>
          </p:cNvPr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3E92199-52D6-DDE1-889A-C5C43DD47DA0}"/>
              </a:ext>
            </a:extLst>
          </p:cNvPr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7579BC0-7278-1743-C188-C86882B24E59}"/>
              </a:ext>
            </a:extLst>
          </p:cNvPr>
          <p:cNvSpPr txBox="1"/>
          <p:nvPr/>
        </p:nvSpPr>
        <p:spPr>
          <a:xfrm>
            <a:off x="5888427" y="723962"/>
            <a:ext cx="651114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APPENDIX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75C38E-B334-6651-E19A-6FBA6CF8A7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69" y="2095500"/>
            <a:ext cx="7233331" cy="42011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A7456C-617E-2F7D-D705-BC37407589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90" y="6129049"/>
            <a:ext cx="6001588" cy="41249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AB21A8-50F1-5D78-9D26-635F894C5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02" y="6252467"/>
            <a:ext cx="5896798" cy="4148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DC6325-E4CA-4752-5486-CF84EF325DFB}"/>
              </a:ext>
            </a:extLst>
          </p:cNvPr>
          <p:cNvSpPr txBox="1"/>
          <p:nvPr/>
        </p:nvSpPr>
        <p:spPr>
          <a:xfrm>
            <a:off x="1284225" y="2798256"/>
            <a:ext cx="8610600" cy="292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28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PYTHON CODE SNIPPETS:</a:t>
            </a:r>
          </a:p>
          <a:p>
            <a:pPr algn="l">
              <a:lnSpc>
                <a:spcPts val="4546"/>
              </a:lnSpc>
            </a:pPr>
            <a:r>
              <a:rPr lang="en-US" sz="28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Data cleaning and preparation.</a:t>
            </a:r>
          </a:p>
          <a:p>
            <a:pPr algn="l">
              <a:lnSpc>
                <a:spcPts val="4546"/>
              </a:lnSpc>
            </a:pPr>
            <a:r>
              <a:rPr lang="en-US" sz="28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Crosstab analysis and visualization.</a:t>
            </a:r>
          </a:p>
          <a:p>
            <a:pPr>
              <a:lnSpc>
                <a:spcPts val="4546"/>
              </a:lnSpc>
            </a:pPr>
            <a:r>
              <a:rPr lang="en-US" sz="28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Yearly sales trends and correlation analysis</a:t>
            </a:r>
          </a:p>
          <a:p>
            <a:pPr algn="l">
              <a:lnSpc>
                <a:spcPts val="4546"/>
              </a:lnSpc>
            </a:pPr>
            <a:r>
              <a:rPr lang="en-US" sz="28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CEB87-2131-EDBA-3F89-01419E99F015}"/>
              </a:ext>
            </a:extLst>
          </p:cNvPr>
          <p:cNvSpPr txBox="1"/>
          <p:nvPr/>
        </p:nvSpPr>
        <p:spPr>
          <a:xfrm>
            <a:off x="381000" y="6362700"/>
            <a:ext cx="3602051" cy="278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r>
              <a:rPr lang="en-US" sz="2800" dirty="0">
                <a:solidFill>
                  <a:srgbClr val="A4835C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•TOOLS USED:</a:t>
            </a:r>
          </a:p>
          <a:p>
            <a:pPr algn="l">
              <a:lnSpc>
                <a:spcPts val="4338"/>
              </a:lnSpc>
            </a:pPr>
            <a:r>
              <a:rPr lang="en-US" sz="2800" dirty="0">
                <a:solidFill>
                  <a:srgbClr val="A4835C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•- Pandas, Matplotlib, Seaborn for analysis and visualization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0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67573" y="2108550"/>
            <a:ext cx="4806028" cy="4083366"/>
          </a:xfrm>
          <a:custGeom>
            <a:avLst/>
            <a:gdLst/>
            <a:ahLst/>
            <a:cxnLst/>
            <a:rect l="l" t="t" r="r" b="b"/>
            <a:pathLst>
              <a:path w="4132489" h="3664217">
                <a:moveTo>
                  <a:pt x="0" y="0"/>
                </a:moveTo>
                <a:lnTo>
                  <a:pt x="4132489" y="0"/>
                </a:lnTo>
                <a:lnTo>
                  <a:pt x="4132489" y="3664217"/>
                </a:lnTo>
                <a:lnTo>
                  <a:pt x="0" y="3664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947" r="-3438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64278" y="6693682"/>
            <a:ext cx="5718922" cy="3593318"/>
          </a:xfrm>
          <a:custGeom>
            <a:avLst/>
            <a:gdLst/>
            <a:ahLst/>
            <a:cxnLst/>
            <a:rect l="l" t="t" r="r" b="b"/>
            <a:pathLst>
              <a:path w="6324176" h="3593318">
                <a:moveTo>
                  <a:pt x="0" y="0"/>
                </a:moveTo>
                <a:lnTo>
                  <a:pt x="6324176" y="0"/>
                </a:lnTo>
                <a:lnTo>
                  <a:pt x="6324176" y="3593318"/>
                </a:lnTo>
                <a:lnTo>
                  <a:pt x="0" y="3593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357" r="-871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102433" y="958518"/>
            <a:ext cx="651114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APPENDIX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2D7B10-7399-66AA-6917-822A95CA9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"/>
          <a:stretch/>
        </p:blipFill>
        <p:spPr>
          <a:xfrm>
            <a:off x="2372715" y="2852365"/>
            <a:ext cx="5475885" cy="4365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3806DE-148B-5C94-EC13-400BEAEE2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6"/>
          <a:stretch/>
        </p:blipFill>
        <p:spPr>
          <a:xfrm>
            <a:off x="7921753" y="2852365"/>
            <a:ext cx="4132489" cy="43653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B2AF-0D90-A342-9DAB-7A91691C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1FCB35-69F7-A69B-89FD-050CA76B6C0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C0C7F5-01F5-C70D-A7D6-7916619E8072}"/>
              </a:ext>
            </a:extLst>
          </p:cNvPr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27FA08C-EDB8-78E0-C3D2-1D251AC85191}"/>
              </a:ext>
            </a:extLst>
          </p:cNvPr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A16BFDC-7EFE-1631-E28A-ADCB53221984}"/>
              </a:ext>
            </a:extLst>
          </p:cNvPr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92E41BA-E8BC-84CC-F275-FCBB1B6ECB09}"/>
              </a:ext>
            </a:extLst>
          </p:cNvPr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69C1F6B-326A-F147-408D-B2B12C33AAE8}"/>
              </a:ext>
            </a:extLst>
          </p:cNvPr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23F9D14-F3FB-2276-FEFC-E28238D93F31}"/>
              </a:ext>
            </a:extLst>
          </p:cNvPr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54AE60E-0EC9-CEF7-A3D0-EDBC8A79B0A4}"/>
              </a:ext>
            </a:extLst>
          </p:cNvPr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F396C6A-34C6-6708-CAE1-F284D3ED2E70}"/>
              </a:ext>
            </a:extLst>
          </p:cNvPr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A208235-8605-415D-9D33-A0F9BFB0856F}"/>
              </a:ext>
            </a:extLst>
          </p:cNvPr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ED10D50-4961-1085-D1C1-0B43E0CE7ECB}"/>
              </a:ext>
            </a:extLst>
          </p:cNvPr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75F384B-5DD7-8957-81C7-38FC921450D9}"/>
              </a:ext>
            </a:extLst>
          </p:cNvPr>
          <p:cNvSpPr txBox="1"/>
          <p:nvPr/>
        </p:nvSpPr>
        <p:spPr>
          <a:xfrm>
            <a:off x="6102433" y="958518"/>
            <a:ext cx="5678835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INSIGHTS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16E148A-AACB-60FC-9111-05CBF5BD2FFC}"/>
              </a:ext>
            </a:extLst>
          </p:cNvPr>
          <p:cNvSpPr txBox="1"/>
          <p:nvPr/>
        </p:nvSpPr>
        <p:spPr>
          <a:xfrm>
            <a:off x="2775917" y="6646885"/>
            <a:ext cx="5654287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endParaRPr lang="en-US" sz="3098" dirty="0">
              <a:solidFill>
                <a:srgbClr val="A4835C"/>
              </a:solidFill>
              <a:latin typeface="Kingred Modern"/>
              <a:ea typeface="Kingred Modern"/>
              <a:cs typeface="Kingred Modern"/>
              <a:sym typeface="Kingred Moder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3F913-5BC1-002E-AE7C-11DD4DADC2E5}"/>
              </a:ext>
            </a:extLst>
          </p:cNvPr>
          <p:cNvSpPr txBox="1"/>
          <p:nvPr/>
        </p:nvSpPr>
        <p:spPr>
          <a:xfrm>
            <a:off x="990600" y="2476500"/>
            <a:ext cx="8012269" cy="466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44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 Distribution by Deal Size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EMEA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Leads in sales for Classic Cars (518) and Motorcycles (138).</a:t>
            </a:r>
            <a:endParaRPr lang="en-US" sz="28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Strong in Vintage Cars (66) and Classic Cars (68).</a:t>
            </a:r>
            <a:endParaRPr lang="en-US" sz="28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Unknown Territory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Contributes significantly across product lines, especially Classic Cars (343).</a:t>
            </a:r>
            <a:endParaRPr lang="en-US" sz="28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4400" b="1" kern="100" dirty="0">
              <a:solidFill>
                <a:srgbClr val="735C4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837E28-4A5E-EB6F-9C4E-E06936429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6"/>
          <a:stretch/>
        </p:blipFill>
        <p:spPr>
          <a:xfrm>
            <a:off x="9002869" y="2664121"/>
            <a:ext cx="8022138" cy="6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2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2AC76-67BF-A181-049E-376B7C4D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8320C3-977B-B3E4-4618-90C78142FB7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B85C5CF-2E74-8264-04F2-2CFF5AD3279D}"/>
              </a:ext>
            </a:extLst>
          </p:cNvPr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B5F43D-14B3-F6A2-5A3C-519A67C85A73}"/>
              </a:ext>
            </a:extLst>
          </p:cNvPr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20C5A46-728C-8CB4-CE20-963964D673D5}"/>
              </a:ext>
            </a:extLst>
          </p:cNvPr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F297496-A466-72A0-288A-96427D77D8D3}"/>
              </a:ext>
            </a:extLst>
          </p:cNvPr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BA3154F-8AB0-593B-478E-FCE0A0D7C126}"/>
              </a:ext>
            </a:extLst>
          </p:cNvPr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D657FA3-8C26-CBBC-09F0-CD2D5705201D}"/>
              </a:ext>
            </a:extLst>
          </p:cNvPr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51C92C4-3B19-3496-8F3B-FBE05C72E133}"/>
              </a:ext>
            </a:extLst>
          </p:cNvPr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7E72BA3-454F-0F2B-BE81-AE5451535871}"/>
              </a:ext>
            </a:extLst>
          </p:cNvPr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F430FBD-FA7E-6FA9-0714-17FB30E4BD5A}"/>
              </a:ext>
            </a:extLst>
          </p:cNvPr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30225C3-7DAD-57C5-FC43-E4012009AA5B}"/>
              </a:ext>
            </a:extLst>
          </p:cNvPr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0453561-D540-C853-A4D7-1929ABBAABB4}"/>
              </a:ext>
            </a:extLst>
          </p:cNvPr>
          <p:cNvSpPr/>
          <p:nvPr/>
        </p:nvSpPr>
        <p:spPr>
          <a:xfrm>
            <a:off x="9296399" y="2476500"/>
            <a:ext cx="7444931" cy="6482959"/>
          </a:xfrm>
          <a:custGeom>
            <a:avLst/>
            <a:gdLst/>
            <a:ahLst/>
            <a:cxnLst/>
            <a:rect l="l" t="t" r="r" b="b"/>
            <a:pathLst>
              <a:path w="4132489" h="3664217">
                <a:moveTo>
                  <a:pt x="0" y="0"/>
                </a:moveTo>
                <a:lnTo>
                  <a:pt x="4132489" y="0"/>
                </a:lnTo>
                <a:lnTo>
                  <a:pt x="4132489" y="3664217"/>
                </a:lnTo>
                <a:lnTo>
                  <a:pt x="0" y="3664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947" r="-34381"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EEA8089-F29B-B812-1A97-B4C7830D0EA5}"/>
              </a:ext>
            </a:extLst>
          </p:cNvPr>
          <p:cNvSpPr txBox="1"/>
          <p:nvPr/>
        </p:nvSpPr>
        <p:spPr>
          <a:xfrm>
            <a:off x="6102433" y="958518"/>
            <a:ext cx="7380748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INSIGHTS-2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2B36130-D815-9D66-D88F-3C9DC3EC3276}"/>
              </a:ext>
            </a:extLst>
          </p:cNvPr>
          <p:cNvSpPr txBox="1"/>
          <p:nvPr/>
        </p:nvSpPr>
        <p:spPr>
          <a:xfrm>
            <a:off x="2775917" y="6646885"/>
            <a:ext cx="5654287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endParaRPr lang="en-US" sz="3098" dirty="0">
              <a:solidFill>
                <a:srgbClr val="A4835C"/>
              </a:solidFill>
              <a:latin typeface="Kingred Modern"/>
              <a:ea typeface="Kingred Modern"/>
              <a:cs typeface="Kingred Modern"/>
              <a:sym typeface="Kingred Moder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F0337-B3E0-D63D-D8F2-FDC8E88CE4DA}"/>
              </a:ext>
            </a:extLst>
          </p:cNvPr>
          <p:cNvSpPr txBox="1"/>
          <p:nvPr/>
        </p:nvSpPr>
        <p:spPr>
          <a:xfrm>
            <a:off x="990600" y="2476500"/>
            <a:ext cx="8012269" cy="625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 Distribution by Deal Size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 Deals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Primarily shipped (143 orders), with minimal issues in other statuses.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 Deals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Dominant volume, with 1,278 shipped and smaller proportions in other statuses.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 Deals</a:t>
            </a: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solidFill>
                  <a:srgbClr val="735C4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contribution, with 1,196 shipped orders and notable counts in canceled (27) and disputed (4) statuses.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735C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3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2EE0-CC66-C276-4773-4C0BD4EB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F7DFF4-0C61-CE45-EB53-C1182E494F34}"/>
              </a:ext>
            </a:extLst>
          </p:cNvPr>
          <p:cNvSpPr/>
          <p:nvPr/>
        </p:nvSpPr>
        <p:spPr>
          <a:xfrm>
            <a:off x="76200" y="6985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87DED8-9017-024A-8D63-A1DBD369DE8C}"/>
              </a:ext>
            </a:extLst>
          </p:cNvPr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5DFC2C9-630E-C413-5343-85AF6FE8577C}"/>
              </a:ext>
            </a:extLst>
          </p:cNvPr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E9A4BED-5832-E948-E924-7A777D0E4985}"/>
              </a:ext>
            </a:extLst>
          </p:cNvPr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128C0B-0A17-2BF1-B67C-858BE567A700}"/>
              </a:ext>
            </a:extLst>
          </p:cNvPr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D5A341-54C5-AD38-3132-FF8F038F32FA}"/>
              </a:ext>
            </a:extLst>
          </p:cNvPr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6079448-FC9A-3AA5-CF64-356D8B622173}"/>
              </a:ext>
            </a:extLst>
          </p:cNvPr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842118D-F838-8BBB-AC31-2CD0DB42F14B}"/>
              </a:ext>
            </a:extLst>
          </p:cNvPr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4619113-4002-4DCC-BB7A-E284F3AE760F}"/>
              </a:ext>
            </a:extLst>
          </p:cNvPr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D37F66A-6DB2-43C0-C76F-016663A22DCF}"/>
              </a:ext>
            </a:extLst>
          </p:cNvPr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24CF709-B7DE-8F0C-9216-E5A2F2659A15}"/>
              </a:ext>
            </a:extLst>
          </p:cNvPr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FBD59F7-2E5C-EC74-BF6F-63DF0C93171A}"/>
              </a:ext>
            </a:extLst>
          </p:cNvPr>
          <p:cNvSpPr txBox="1"/>
          <p:nvPr/>
        </p:nvSpPr>
        <p:spPr>
          <a:xfrm>
            <a:off x="6102433" y="958518"/>
            <a:ext cx="7380748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INSIGHTS-3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0198E49-4BB3-C311-BC9A-145980E43AC5}"/>
              </a:ext>
            </a:extLst>
          </p:cNvPr>
          <p:cNvSpPr txBox="1"/>
          <p:nvPr/>
        </p:nvSpPr>
        <p:spPr>
          <a:xfrm>
            <a:off x="2775917" y="6646885"/>
            <a:ext cx="5654287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endParaRPr lang="en-US" sz="3098" dirty="0">
              <a:solidFill>
                <a:srgbClr val="A4835C"/>
              </a:solidFill>
              <a:latin typeface="Kingred Modern"/>
              <a:ea typeface="Kingred Modern"/>
              <a:cs typeface="Kingred Modern"/>
              <a:sym typeface="Kingred Moder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1EC0A-9734-CC71-2F1E-49B3840423C7}"/>
              </a:ext>
            </a:extLst>
          </p:cNvPr>
          <p:cNvSpPr txBox="1"/>
          <p:nvPr/>
        </p:nvSpPr>
        <p:spPr>
          <a:xfrm>
            <a:off x="503568" y="3428310"/>
            <a:ext cx="10805138" cy="501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This bar chart visualizes sales data across different deal sizes categorized by product lines.</a:t>
            </a: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/>
              <a:t>X-axis</a:t>
            </a:r>
            <a:r>
              <a:rPr lang="en-US" sz="2000" dirty="0"/>
              <a:t>: Represents deal sizes, likely categorized as small, medium, and large.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Y-axis</a:t>
            </a:r>
            <a:r>
              <a:rPr lang="en-US" sz="2000" dirty="0"/>
              <a:t>: Displays the count or sales numbers for the respective product lines.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Color-coded legend</a:t>
            </a:r>
            <a:r>
              <a:rPr lang="en-US" sz="2000" dirty="0"/>
              <a:t>: Indicates different product lines, such as Classic Cars, Motorcycles, Planes, and others.</a:t>
            </a:r>
          </a:p>
          <a:p>
            <a:r>
              <a:rPr lang="en-US" sz="2000" b="1" dirty="0"/>
              <a:t>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Classic Cars</a:t>
            </a:r>
            <a:r>
              <a:rPr lang="en-US" sz="2000" dirty="0"/>
              <a:t> dominate across all deal sizes, indicating they are the most popular or highly sold product 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Vintage Cars</a:t>
            </a:r>
            <a:r>
              <a:rPr lang="en-US" sz="2000" dirty="0"/>
              <a:t> have significant sales in large deal sizes but relatively lower in small and medium deal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Product lines such as </a:t>
            </a:r>
            <a:r>
              <a:rPr lang="en-US" sz="2000" b="1" dirty="0"/>
              <a:t>Motorcycles, Planes, Ships</a:t>
            </a:r>
            <a:r>
              <a:rPr lang="en-US" sz="2000" dirty="0"/>
              <a:t>, and </a:t>
            </a:r>
            <a:r>
              <a:rPr lang="en-US" sz="2000" b="1" dirty="0"/>
              <a:t>Trains</a:t>
            </a:r>
            <a:r>
              <a:rPr lang="en-US" sz="2000" dirty="0"/>
              <a:t> contribute less to sales compared to Classic Cars and Vintage Cars.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Trucks and Buses</a:t>
            </a:r>
            <a:r>
              <a:rPr lang="en-US" sz="2000" dirty="0"/>
              <a:t> show moderate sales across the deal sizes but do not surpass the top performers.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735C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8A294-4BAA-004E-5B9E-A97C0E81D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"/>
          <a:stretch/>
        </p:blipFill>
        <p:spPr>
          <a:xfrm>
            <a:off x="11129921" y="3619500"/>
            <a:ext cx="6396167" cy="57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7DE0-E090-9E02-18C0-C1DD1C08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5A9479-0286-8DC4-828E-C704C20013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sz="160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2AD69F-469D-A5B7-500A-37ADDC3042E5}"/>
              </a:ext>
            </a:extLst>
          </p:cNvPr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DC05588-7218-F41D-7A94-FC96A67DCF36}"/>
              </a:ext>
            </a:extLst>
          </p:cNvPr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9B53523-2731-EB16-34E6-BD6FD677F4E4}"/>
              </a:ext>
            </a:extLst>
          </p:cNvPr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8A303D7-9DD6-2525-8239-22F633EDFFDC}"/>
              </a:ext>
            </a:extLst>
          </p:cNvPr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15F6662-DDC5-FAF2-A473-C9DA91B92286}"/>
              </a:ext>
            </a:extLst>
          </p:cNvPr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2F13DB2-E802-0100-C8A3-E4BE756AA26F}"/>
              </a:ext>
            </a:extLst>
          </p:cNvPr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56C469D-7BBE-3370-C2F8-5CD8DFB56A10}"/>
              </a:ext>
            </a:extLst>
          </p:cNvPr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162C387-43DE-D531-A2F8-74BB3B210147}"/>
              </a:ext>
            </a:extLst>
          </p:cNvPr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A52B9E5-7A8A-D970-293D-DFC3EDD9C004}"/>
              </a:ext>
            </a:extLst>
          </p:cNvPr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D040E81-282B-BFF7-4FAF-C07055B69D4F}"/>
              </a:ext>
            </a:extLst>
          </p:cNvPr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37FD0D-8F77-4D85-4F89-7443AB54DCCF}"/>
              </a:ext>
            </a:extLst>
          </p:cNvPr>
          <p:cNvSpPr txBox="1"/>
          <p:nvPr/>
        </p:nvSpPr>
        <p:spPr>
          <a:xfrm>
            <a:off x="6102433" y="958518"/>
            <a:ext cx="7380748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  <a:spcBef>
                <a:spcPct val="0"/>
              </a:spcBef>
            </a:pPr>
            <a:r>
              <a:rPr lang="en-US" sz="8698" dirty="0">
                <a:solidFill>
                  <a:srgbClr val="735C41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INSIGHTS-4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409761D-2D55-21EA-59BE-D2607F0F6845}"/>
              </a:ext>
            </a:extLst>
          </p:cNvPr>
          <p:cNvSpPr txBox="1"/>
          <p:nvPr/>
        </p:nvSpPr>
        <p:spPr>
          <a:xfrm>
            <a:off x="2775917" y="6646885"/>
            <a:ext cx="5654287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endParaRPr lang="en-US" sz="3098" dirty="0">
              <a:solidFill>
                <a:srgbClr val="A4835C"/>
              </a:solidFill>
              <a:latin typeface="Kingred Modern"/>
              <a:ea typeface="Kingred Modern"/>
              <a:cs typeface="Kingred Modern"/>
              <a:sym typeface="Kingred Moder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81CFF5-946D-94F3-9D56-3B100AC3A3F6}"/>
              </a:ext>
            </a:extLst>
          </p:cNvPr>
          <p:cNvSpPr txBox="1"/>
          <p:nvPr/>
        </p:nvSpPr>
        <p:spPr>
          <a:xfrm>
            <a:off x="949297" y="2497503"/>
            <a:ext cx="7467518" cy="696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Observations:</a:t>
            </a:r>
            <a:r>
              <a:rPr lang="en-IN" sz="2400" dirty="0"/>
              <a:t>Yearly Sales Trends</a:t>
            </a:r>
            <a:endParaRPr lang="en-US" sz="2400" b="1" dirty="0"/>
          </a:p>
          <a:p>
            <a:pPr>
              <a:buFont typeface="+mj-lt"/>
              <a:buAutoNum type="arabicPeriod"/>
            </a:pPr>
            <a:r>
              <a:rPr lang="en-US" sz="2400" b="1" dirty="0"/>
              <a:t>2004</a:t>
            </a:r>
            <a:r>
              <a:rPr lang="en-US" sz="2400" dirty="0"/>
              <a:t> stands out as the year with the highest sales, exceeding 40,000 units.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2003</a:t>
            </a:r>
            <a:r>
              <a:rPr lang="en-US" sz="2400" dirty="0"/>
              <a:t> shows moderate sales, with the total quantity ordered slightly over 30,000 units.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2005</a:t>
            </a:r>
            <a:r>
              <a:rPr lang="en-US" sz="2400" dirty="0"/>
              <a:t> records the lowest sales, with a significant drop compared to the previous two years, likely below 20,000 units.</a:t>
            </a:r>
          </a:p>
          <a:p>
            <a:r>
              <a:rPr lang="en-US" sz="2400" b="1" dirty="0"/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Growth from 2003 to 2004</a:t>
            </a:r>
            <a:r>
              <a:rPr lang="en-US" sz="2400" dirty="0"/>
              <a:t>: There is a notable increase in sales, indicating successful strategies or high demand during this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Decline in 2005</a:t>
            </a:r>
            <a:r>
              <a:rPr lang="en-US" sz="2400" dirty="0"/>
              <a:t>: The sharp decline in sales may be due to factors such as market saturation, economic conditions, product obsolescence, or competitive pressures.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solidFill>
                <a:srgbClr val="735C4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800" dirty="0">
              <a:solidFill>
                <a:srgbClr val="735C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F0DB56-48EE-B1A0-5165-79DF2D3F64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58" y="2497503"/>
            <a:ext cx="9078636" cy="66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659</Words>
  <Application>Microsoft Office PowerPoint</Application>
  <PresentationFormat>Custom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Kingred Modern</vt:lpstr>
      <vt:lpstr>Symbol</vt:lpstr>
      <vt:lpstr>Arial</vt:lpstr>
      <vt:lpstr>Times New Roman</vt:lpstr>
      <vt:lpstr>Helvetica World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using Python</dc:title>
  <dc:creator>Neha Singh</dc:creator>
  <cp:lastModifiedBy>UTKARSH ANAND</cp:lastModifiedBy>
  <cp:revision>6</cp:revision>
  <dcterms:created xsi:type="dcterms:W3CDTF">2006-08-16T00:00:00Z</dcterms:created>
  <dcterms:modified xsi:type="dcterms:W3CDTF">2025-05-27T19:12:04Z</dcterms:modified>
  <dc:identifier>DAGZAGIiJsQ</dc:identifier>
</cp:coreProperties>
</file>